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Lexend"/>
      <p:regular r:id="rId13"/>
      <p:bold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Lexend-regular.fnt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Lexen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e4fc21cb7_0_3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1e4fc21cb7_0_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1e4fc21cb7_0_3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1e4fc21cb7_0_3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1e4fc21cb7_0_3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1e4fc21cb7_0_3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1e4fc21cb7_0_3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1e4fc21cb7_0_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1e4fc21cb7_0_3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1e4fc21cb7_0_3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1e4fc21cb7_0_3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1e4fc21cb7_0_3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mundoeducacao.uol.com.br/biologia/ciclo-oxigenio.htm#:~:text=O%20ciclo%20do%20oxig%C3%AAnio%20apresenta%20diversas%20etapas%20importantes%2C%20como%20fotoss%C3%ADntese,etapas%20que%20merecem%20maior%20destaque" TargetMode="External"/><Relationship Id="rId4" Type="http://schemas.openxmlformats.org/officeDocument/2006/relationships/hyperlink" Target="https://www.biologianet.com/ecologia/ciclo-oxigenio.htm#:~:text=Resumo%20do%20ciclo%20do%20oxig%C3%AAnio&amp;text=O%20oxig%C3%AAnio%20come%C3%A7ou%20a%20se,do%20oxig%C3%AAnio%20envolve%20alguns%20processos" TargetMode="External"/><Relationship Id="rId5" Type="http://schemas.openxmlformats.org/officeDocument/2006/relationships/hyperlink" Target="https://mundoeducacao.uol.com.br/biologia/fotossintese.htm#:~:text=A%20fotoss%C3%ADntese%20ocorre%20em%20duas,na%20produ%C3%A7%C3%A3o%20dos%20compostos%20org%C3%A2nicos" TargetMode="External"/><Relationship Id="rId6" Type="http://schemas.openxmlformats.org/officeDocument/2006/relationships/hyperlink" Target="http://www.fiocruz.br/biosseguranca/Bis/infantil/fotossintese.htm#:~:text=Fotoss%C3%ADntese%20%C3%A9%20um%20processo%20realizado,de%20seiva%2C%20denominada%20seiva%20bruta" TargetMode="External"/><Relationship Id="rId7" Type="http://schemas.openxmlformats.org/officeDocument/2006/relationships/hyperlink" Target="https://brasilescola.uol.com.br/o-que-e/quimica/o-que-e-combustao.htm" TargetMode="External"/><Relationship Id="rId8" Type="http://schemas.openxmlformats.org/officeDocument/2006/relationships/hyperlink" Target="https://brasilescola.uol.com.br/biologia/decomposicao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D2E9"/>
            </a:gs>
            <a:gs pos="100000">
              <a:srgbClr val="045962"/>
            </a:gs>
          </a:gsLst>
          <a:lin ang="5400012" scaled="0"/>
        </a:gra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 amt="40000"/>
          </a:blip>
          <a:srcRect b="10778" l="3753" r="0" t="12996"/>
          <a:stretch/>
        </p:blipFill>
        <p:spPr>
          <a:xfrm>
            <a:off x="-5863775" y="-2105337"/>
            <a:ext cx="21185324" cy="1030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 amt="40000"/>
          </a:blip>
          <a:srcRect b="10778" l="3753" r="0" t="12996"/>
          <a:stretch/>
        </p:blipFill>
        <p:spPr>
          <a:xfrm rot="-9318503">
            <a:off x="5204730" y="-922576"/>
            <a:ext cx="7278771" cy="3541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 amt="40000"/>
          </a:blip>
          <a:srcRect b="10778" l="3753" r="0" t="12996"/>
          <a:stretch/>
        </p:blipFill>
        <p:spPr>
          <a:xfrm rot="10800000">
            <a:off x="337092" y="-1573052"/>
            <a:ext cx="7278772" cy="3541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3">
            <a:alphaModFix amt="40000"/>
          </a:blip>
          <a:srcRect b="10778" l="3753" r="0" t="12996"/>
          <a:stretch/>
        </p:blipFill>
        <p:spPr>
          <a:xfrm rot="7938493">
            <a:off x="-3374408" y="-1395552"/>
            <a:ext cx="7278772" cy="3541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3">
            <a:alphaModFix amt="40000"/>
          </a:blip>
          <a:srcRect b="10778" l="3753" r="0" t="12996"/>
          <a:stretch/>
        </p:blipFill>
        <p:spPr>
          <a:xfrm rot="2855092">
            <a:off x="-3371607" y="2746197"/>
            <a:ext cx="7278772" cy="3541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3">
            <a:alphaModFix amt="40000"/>
          </a:blip>
          <a:srcRect b="10778" l="3753" r="0" t="12996"/>
          <a:stretch/>
        </p:blipFill>
        <p:spPr>
          <a:xfrm>
            <a:off x="-666507" y="3831172"/>
            <a:ext cx="7278772" cy="3541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3">
            <a:alphaModFix amt="40000"/>
          </a:blip>
          <a:srcRect b="10778" l="3753" r="0" t="12996"/>
          <a:stretch/>
        </p:blipFill>
        <p:spPr>
          <a:xfrm rot="-2046927">
            <a:off x="3572618" y="3831173"/>
            <a:ext cx="7278770" cy="3541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3">
            <a:alphaModFix amt="40000"/>
          </a:blip>
          <a:srcRect b="10778" l="3753" r="0" t="12996"/>
          <a:stretch/>
        </p:blipFill>
        <p:spPr>
          <a:xfrm rot="-5168077">
            <a:off x="5846606" y="1851423"/>
            <a:ext cx="7278770" cy="3541452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>
            <p:ph type="ctrTitle"/>
          </p:nvPr>
        </p:nvSpPr>
        <p:spPr>
          <a:xfrm>
            <a:off x="337100" y="1592575"/>
            <a:ext cx="83637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chemeClr val="lt1"/>
                </a:solidFill>
              </a:rPr>
              <a:t>Ciclo do Oxigênio</a:t>
            </a:r>
            <a:endParaRPr b="1" sz="6000">
              <a:solidFill>
                <a:schemeClr val="lt1"/>
              </a:solidFill>
            </a:endParaRPr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1563950" y="3129775"/>
            <a:ext cx="59100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lt1"/>
                </a:solidFill>
              </a:rPr>
              <a:t>Gabriel Berwanger, Giovanna Gerevini, Juliana Biasuz e Yonah Lima</a:t>
            </a:r>
            <a:endParaRPr b="1" sz="18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/>
          <p:nvPr/>
        </p:nvSpPr>
        <p:spPr>
          <a:xfrm>
            <a:off x="4572000" y="-12000"/>
            <a:ext cx="4577400" cy="51435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rgbClr val="A4C2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" name="Google Shape;69;p1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Etapas do Ciclo de </a:t>
            </a:r>
            <a:r>
              <a:rPr b="1" lang="pt-BR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Oxigênio</a:t>
            </a:r>
            <a:endParaRPr b="1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" name="Google Shape;70;p14"/>
          <p:cNvSpPr txBox="1"/>
          <p:nvPr>
            <p:ph idx="1" type="subTitle"/>
          </p:nvPr>
        </p:nvSpPr>
        <p:spPr>
          <a:xfrm>
            <a:off x="265500" y="299922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457200" lvl="0" marL="0" rtl="0" algn="just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145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O ciclo do oxigênio apresenta diversas etapas importantes, como fotossíntese, respiração celular, decomposição, combustão e formação da camada de ozônio.</a:t>
            </a:r>
            <a:endParaRPr sz="145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1" name="Google Shape;7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8100" y="762449"/>
            <a:ext cx="4045200" cy="3594601"/>
          </a:xfrm>
          <a:prstGeom prst="rect">
            <a:avLst/>
          </a:prstGeom>
          <a:noFill/>
          <a:ln cap="flat" cmpd="sng" w="38100">
            <a:solidFill>
              <a:srgbClr val="C9DAF8"/>
            </a:solidFill>
            <a:prstDash val="dash"/>
            <a:round/>
            <a:headEnd len="sm" w="sm" type="none"/>
            <a:tailEnd len="sm" w="sm" type="none"/>
          </a:ln>
        </p:spPr>
      </p:pic>
    </p:spTree>
  </p:cSld>
  <p:clrMapOvr>
    <a:masterClrMapping/>
  </p:clrMapOvr>
  <mc:AlternateContent>
    <mc:Choice Requires="p14">
      <p:transition spd="med">
        <p14:gallery dir="l"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Lexend"/>
                <a:ea typeface="Lexend"/>
                <a:cs typeface="Lexend"/>
                <a:sym typeface="Lexend"/>
              </a:rPr>
              <a:t>Fotossíntese</a:t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" name="Google Shape;77;p15"/>
          <p:cNvSpPr txBox="1"/>
          <p:nvPr>
            <p:ph idx="1" type="body"/>
          </p:nvPr>
        </p:nvSpPr>
        <p:spPr>
          <a:xfrm>
            <a:off x="311700" y="1152475"/>
            <a:ext cx="4268100" cy="407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 primeira etapa do ciclo do oxigênio é representada pela fotossíntese, o processo que as plantas realizam para obter energia.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8" name="Google Shape;78;p15"/>
          <p:cNvPicPr preferRelativeResize="0"/>
          <p:nvPr/>
        </p:nvPicPr>
        <p:blipFill rotWithShape="1">
          <a:blip r:embed="rId3">
            <a:alphaModFix/>
          </a:blip>
          <a:srcRect b="0" l="14304" r="17710" t="27049"/>
          <a:stretch/>
        </p:blipFill>
        <p:spPr>
          <a:xfrm>
            <a:off x="311775" y="2457500"/>
            <a:ext cx="4267950" cy="2404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/>
          <p:cNvPicPr preferRelativeResize="0"/>
          <p:nvPr/>
        </p:nvPicPr>
        <p:blipFill>
          <a:blip r:embed="rId4">
            <a:alphaModFix amt="54000"/>
          </a:blip>
          <a:stretch>
            <a:fillRect/>
          </a:stretch>
        </p:blipFill>
        <p:spPr>
          <a:xfrm>
            <a:off x="6470798" y="1625638"/>
            <a:ext cx="3556326" cy="3715574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5"/>
          <p:cNvSpPr txBox="1"/>
          <p:nvPr/>
        </p:nvSpPr>
        <p:spPr>
          <a:xfrm>
            <a:off x="4739250" y="1152475"/>
            <a:ext cx="4188300" cy="34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Pode ser dividida em duas fases: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Fase 1: a planta captura luz solar para fixar o carbono em si mesma, e utilizar essa energia obtida para produzir compostos orgânicos que a mantém viva.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Fase 2: a planta purifica nosso ar, transformando o carbono que ela retirou em oxigênio, e o devolvendo.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Lexend"/>
                <a:ea typeface="Lexend"/>
                <a:cs typeface="Lexend"/>
                <a:sym typeface="Lexend"/>
              </a:rPr>
              <a:t>Respiração Celular</a:t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" name="Google Shape;86;p16"/>
          <p:cNvSpPr txBox="1"/>
          <p:nvPr>
            <p:ph idx="1" type="body"/>
          </p:nvPr>
        </p:nvSpPr>
        <p:spPr>
          <a:xfrm>
            <a:off x="311700" y="1152475"/>
            <a:ext cx="4341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5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 oxigênio liberado pelos organismos que fazem </a:t>
            </a:r>
            <a:r>
              <a:rPr lang="pt-BR" sz="145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fotossíntese</a:t>
            </a:r>
            <a:r>
              <a:rPr lang="pt-BR" sz="145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vai ser utilizado na respiração celular, um processo aeróbio de produção de energia, que é realizada por grande parte dos organismos vivos. </a:t>
            </a:r>
            <a:endParaRPr sz="145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457200" lvl="0" marL="0" rtl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145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 oxigênio é utilizado na produção de energia, liberando o gás carbônico. Além do gás carbônico, são liberadas moléculas de água, que possuem oxigênio na composição. Assim, o oxigênio utilizado na respiração retorna ao ambiente nas formas de gás carbônico e água.</a:t>
            </a:r>
            <a:endParaRPr sz="145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6"/>
          <p:cNvSpPr/>
          <p:nvPr/>
        </p:nvSpPr>
        <p:spPr>
          <a:xfrm>
            <a:off x="75" y="4975250"/>
            <a:ext cx="9144000" cy="2523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rgbClr val="A4C2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8" name="Google Shape;8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400" y="1170125"/>
            <a:ext cx="4186200" cy="2836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med">
        <p14:flip dir="l"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/>
          <p:nvPr>
            <p:ph type="title"/>
          </p:nvPr>
        </p:nvSpPr>
        <p:spPr>
          <a:xfrm>
            <a:off x="311700" y="445025"/>
            <a:ext cx="426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Lexend"/>
                <a:ea typeface="Lexend"/>
                <a:cs typeface="Lexend"/>
                <a:sym typeface="Lexend"/>
              </a:rPr>
              <a:t>Decomposição </a:t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" name="Google Shape;94;p17"/>
          <p:cNvSpPr txBox="1"/>
          <p:nvPr>
            <p:ph idx="1" type="body"/>
          </p:nvPr>
        </p:nvSpPr>
        <p:spPr>
          <a:xfrm>
            <a:off x="311700" y="1152475"/>
            <a:ext cx="4260300" cy="177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	</a:t>
            </a:r>
            <a:r>
              <a:rPr lang="pt-BR" sz="5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Processo realizado por bactérias e fungos em que, para fazer a respiração celular, absorvem oxigênio da atmosfera e liberam gás carbônico e água. Importante para o ciclo de nutrientes.</a:t>
            </a:r>
            <a:endParaRPr sz="5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17500" lvl="0" marL="457200" rtl="0" algn="just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Lexend"/>
              <a:buChar char="-"/>
            </a:pPr>
            <a:r>
              <a:rPr lang="pt-BR" sz="5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degradação</a:t>
            </a:r>
            <a:endParaRPr sz="5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175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Lexend"/>
              <a:buChar char="-"/>
            </a:pPr>
            <a:r>
              <a:rPr lang="pt-BR" sz="5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decompositores aeróbios</a:t>
            </a:r>
            <a:endParaRPr sz="5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175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Lexend"/>
              <a:buChar char="-"/>
            </a:pPr>
            <a:r>
              <a:rPr lang="pt-BR" sz="5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importante para a </a:t>
            </a:r>
            <a:r>
              <a:rPr lang="pt-BR" sz="5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existência</a:t>
            </a:r>
            <a:r>
              <a:rPr lang="pt-BR" sz="5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de outros ciclos </a:t>
            </a:r>
            <a:r>
              <a:rPr lang="pt-BR" sz="5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(nitrogênio</a:t>
            </a:r>
            <a:r>
              <a:rPr lang="pt-BR" sz="5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e carbono)</a:t>
            </a:r>
            <a:endParaRPr sz="5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175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Lexend"/>
              <a:buChar char="-"/>
            </a:pPr>
            <a:r>
              <a:rPr lang="pt-BR" sz="5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"temperatura, umidade e oxigênio"</a:t>
            </a:r>
            <a:endParaRPr sz="5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" name="Google Shape;95;p17"/>
          <p:cNvSpPr txBox="1"/>
          <p:nvPr>
            <p:ph type="title"/>
          </p:nvPr>
        </p:nvSpPr>
        <p:spPr>
          <a:xfrm>
            <a:off x="4750325" y="445025"/>
            <a:ext cx="426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Lexend"/>
                <a:ea typeface="Lexend"/>
                <a:cs typeface="Lexend"/>
                <a:sym typeface="Lexend"/>
              </a:rPr>
              <a:t>Combustão</a:t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7"/>
          <p:cNvSpPr txBox="1"/>
          <p:nvPr>
            <p:ph idx="1" type="body"/>
          </p:nvPr>
        </p:nvSpPr>
        <p:spPr>
          <a:xfrm>
            <a:off x="4750325" y="1152475"/>
            <a:ext cx="4060800" cy="227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	</a:t>
            </a:r>
            <a:r>
              <a:rPr lang="pt-BR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Toda reação em que um combustível (matéria oxidável) reage com um comburente (material gasoso que contenha O</a:t>
            </a:r>
            <a:r>
              <a:rPr baseline="-25000" lang="pt-BR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pt-BR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), sempre liberando calor. É necessário uma energia de ativação.</a:t>
            </a:r>
            <a:endParaRPr sz="14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7"/>
          <p:cNvSpPr txBox="1"/>
          <p:nvPr/>
        </p:nvSpPr>
        <p:spPr>
          <a:xfrm>
            <a:off x="4750325" y="2862463"/>
            <a:ext cx="4944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/>
              <a:t>Substância (combustível) + O</a:t>
            </a:r>
            <a:r>
              <a:rPr baseline="-25000" lang="pt-BR" sz="1100"/>
              <a:t>2</a:t>
            </a:r>
            <a:r>
              <a:rPr baseline="-25000" lang="pt-BR" sz="1100">
                <a:solidFill>
                  <a:schemeClr val="dk1"/>
                </a:solidFill>
              </a:rPr>
              <a:t>(G) </a:t>
            </a:r>
            <a:r>
              <a:rPr lang="pt-BR" sz="1100"/>
              <a:t> ---&gt; CO</a:t>
            </a:r>
            <a:r>
              <a:rPr baseline="-25000" lang="pt-BR" sz="1100"/>
              <a:t>2(G) </a:t>
            </a:r>
            <a:r>
              <a:rPr lang="pt-BR" sz="1100"/>
              <a:t>+ H</a:t>
            </a:r>
            <a:r>
              <a:rPr baseline="-25000" lang="pt-BR" sz="1100"/>
              <a:t>2</a:t>
            </a:r>
            <a:r>
              <a:rPr lang="pt-BR" sz="1100"/>
              <a:t>O</a:t>
            </a:r>
            <a:r>
              <a:rPr baseline="-25000" lang="pt-BR" sz="1100">
                <a:solidFill>
                  <a:schemeClr val="dk1"/>
                </a:solidFill>
              </a:rPr>
              <a:t>(G) </a:t>
            </a:r>
            <a:r>
              <a:rPr lang="pt-BR" sz="1100">
                <a:solidFill>
                  <a:schemeClr val="dk1"/>
                </a:solidFill>
              </a:rPr>
              <a:t>+ Calor</a:t>
            </a:r>
            <a:endParaRPr sz="1100"/>
          </a:p>
        </p:txBody>
      </p:sp>
      <p:pic>
        <p:nvPicPr>
          <p:cNvPr id="98" name="Google Shape;98;p17"/>
          <p:cNvPicPr preferRelativeResize="0"/>
          <p:nvPr/>
        </p:nvPicPr>
        <p:blipFill>
          <a:blip r:embed="rId3">
            <a:alphaModFix amt="75000"/>
          </a:blip>
          <a:stretch>
            <a:fillRect/>
          </a:stretch>
        </p:blipFill>
        <p:spPr>
          <a:xfrm>
            <a:off x="7358524" y="3216475"/>
            <a:ext cx="1998000" cy="227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7"/>
          <p:cNvPicPr preferRelativeResize="0"/>
          <p:nvPr/>
        </p:nvPicPr>
        <p:blipFill>
          <a:blip r:embed="rId4">
            <a:alphaModFix amt="60000"/>
          </a:blip>
          <a:stretch>
            <a:fillRect/>
          </a:stretch>
        </p:blipFill>
        <p:spPr>
          <a:xfrm>
            <a:off x="6299124" y="3690070"/>
            <a:ext cx="1162701" cy="142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7"/>
          <p:cNvPicPr preferRelativeResize="0"/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 rot="5861929">
            <a:off x="-138325" y="3532375"/>
            <a:ext cx="1741075" cy="174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7"/>
          <p:cNvPicPr preferRelativeResize="0"/>
          <p:nvPr/>
        </p:nvPicPr>
        <p:blipFill>
          <a:blip r:embed="rId6">
            <a:alphaModFix amt="70000"/>
          </a:blip>
          <a:stretch>
            <a:fillRect/>
          </a:stretch>
        </p:blipFill>
        <p:spPr>
          <a:xfrm>
            <a:off x="913900" y="3120050"/>
            <a:ext cx="5829300" cy="349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Lexend"/>
                <a:ea typeface="Lexend"/>
                <a:cs typeface="Lexend"/>
                <a:sym typeface="Lexend"/>
              </a:rPr>
              <a:t>Camada de </a:t>
            </a:r>
            <a:r>
              <a:rPr b="1" lang="pt-BR">
                <a:latin typeface="Lexend"/>
                <a:ea typeface="Lexend"/>
                <a:cs typeface="Lexend"/>
                <a:sym typeface="Lexend"/>
              </a:rPr>
              <a:t>Ozônio</a:t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" name="Google Shape;107;p18"/>
          <p:cNvSpPr txBox="1"/>
          <p:nvPr>
            <p:ph idx="1" type="body"/>
          </p:nvPr>
        </p:nvSpPr>
        <p:spPr>
          <a:xfrm>
            <a:off x="311700" y="1152475"/>
            <a:ext cx="5410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O </a:t>
            </a:r>
            <a:r>
              <a:rPr lang="pt-BR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oxigênio</a:t>
            </a:r>
            <a:r>
              <a:rPr lang="pt-BR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participa na </a:t>
            </a:r>
            <a:r>
              <a:rPr lang="pt-BR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formação</a:t>
            </a:r>
            <a:r>
              <a:rPr lang="pt-BR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da camada de </a:t>
            </a:r>
            <a:r>
              <a:rPr lang="pt-BR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ozônio, sendo ela uma camada gasosa que protege a Terra diminuindo a incidência de radiação ultravioleta emitidos pelo Sol e protegendo os organismos contra os seus efeitos nocivos.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457200" lvl="0" marL="0" rtl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O oxigênio atua nessa participação quando sofre a ação dos raios ultravioletas do sol na atmosfera, dando origem ao ozônio que irá então formar a camada de ozônio.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" name="Google Shape;108;p18"/>
          <p:cNvSpPr/>
          <p:nvPr/>
        </p:nvSpPr>
        <p:spPr>
          <a:xfrm>
            <a:off x="75" y="4975250"/>
            <a:ext cx="9144000" cy="2523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rgbClr val="A4C2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9" name="Google Shape;10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4600" y="1170125"/>
            <a:ext cx="3117000" cy="311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Lexend"/>
                <a:ea typeface="Lexend"/>
                <a:cs typeface="Lexend"/>
                <a:sym typeface="Lexend"/>
              </a:rPr>
              <a:t>Referências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" name="Google Shape;115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52" u="sng">
                <a:solidFill>
                  <a:srgbClr val="A4C2F4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https://mundoeducacao.uol.com.br/biologia/ciclo-oxigenio.htm#:~:text=O%20ciclo%20do%20oxig%C3%AAnio%20apresenta%20diversas%20etapas%20importantes%2C%20como%20fotoss%C3%ADntese,etapas%20que%20merecem%20maior%20destaque</a:t>
            </a:r>
            <a:r>
              <a:rPr lang="pt-BR" sz="2352">
                <a:solidFill>
                  <a:srgbClr val="A4C2F4"/>
                </a:solidFill>
                <a:latin typeface="Lexend"/>
                <a:ea typeface="Lexend"/>
                <a:cs typeface="Lexend"/>
                <a:sym typeface="Lexend"/>
              </a:rPr>
              <a:t>. </a:t>
            </a:r>
            <a:endParaRPr sz="2352">
              <a:solidFill>
                <a:srgbClr val="A4C2F4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352" u="sng">
                <a:solidFill>
                  <a:srgbClr val="A4C2F4"/>
                </a:solidFill>
                <a:latin typeface="Lexend"/>
                <a:ea typeface="Lexend"/>
                <a:cs typeface="Lexend"/>
                <a:sym typeface="Lexen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https://www.biologianet.com/ecologia/ciclo-oxigenio.htm#:~:text=Resumo%20do%20ciclo%20do%20oxig%C3%AAnio&amp;text=O%20oxig%C3%AAnio%20come%C3%A7ou%20a%20se,do%20oxig%C3%AAnio%20envolve%20alguns%20processos</a:t>
            </a:r>
            <a:r>
              <a:rPr lang="pt-BR" sz="2352">
                <a:solidFill>
                  <a:srgbClr val="A4C2F4"/>
                </a:solidFill>
                <a:latin typeface="Lexend"/>
                <a:ea typeface="Lexend"/>
                <a:cs typeface="Lexend"/>
                <a:sym typeface="Lexend"/>
              </a:rPr>
              <a:t>. </a:t>
            </a:r>
            <a:endParaRPr sz="2352">
              <a:solidFill>
                <a:srgbClr val="A4C2F4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352" u="sng">
                <a:solidFill>
                  <a:srgbClr val="A4C2F4"/>
                </a:solidFill>
                <a:latin typeface="Lexend"/>
                <a:ea typeface="Lexend"/>
                <a:cs typeface="Lexend"/>
                <a:sym typeface="Lexend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https://mundoeducacao.uol.com.br/biologia/fotossintese.htm#:~:text=A%20fotoss%C3%ADntese%20ocorre%20em%20duas,na%20produ%C3%A7%C3%A3o%20dos%20compostos%20org%C3%A2nicos</a:t>
            </a:r>
            <a:r>
              <a:rPr lang="pt-BR" sz="2352">
                <a:solidFill>
                  <a:srgbClr val="A4C2F4"/>
                </a:solidFill>
                <a:latin typeface="Lexend"/>
                <a:ea typeface="Lexend"/>
                <a:cs typeface="Lexend"/>
                <a:sym typeface="Lexend"/>
              </a:rPr>
              <a:t>. </a:t>
            </a:r>
            <a:endParaRPr sz="2352">
              <a:solidFill>
                <a:srgbClr val="A4C2F4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352" u="sng">
                <a:solidFill>
                  <a:srgbClr val="A4C2F4"/>
                </a:solidFill>
                <a:latin typeface="Lexend"/>
                <a:ea typeface="Lexend"/>
                <a:cs typeface="Lexend"/>
                <a:sym typeface="Lexend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http://www.fiocruz.br/biosseguranca/Bis/infantil/fotossintese.htm#:~:text=Fotoss%C3%ADntese%20%C3%A9%20um%20processo%20realizado,de%20seiva%2C%20denominada%20seiva%20bruta</a:t>
            </a:r>
            <a:r>
              <a:rPr lang="pt-BR" sz="2352">
                <a:solidFill>
                  <a:srgbClr val="A4C2F4"/>
                </a:solidFill>
                <a:latin typeface="Lexend"/>
                <a:ea typeface="Lexend"/>
                <a:cs typeface="Lexend"/>
                <a:sym typeface="Lexend"/>
              </a:rPr>
              <a:t>. </a:t>
            </a:r>
            <a:endParaRPr sz="2352">
              <a:solidFill>
                <a:srgbClr val="A4C2F4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352" u="sng">
                <a:solidFill>
                  <a:srgbClr val="A4C2F4"/>
                </a:solidFill>
                <a:latin typeface="Lexend"/>
                <a:ea typeface="Lexend"/>
                <a:cs typeface="Lexend"/>
                <a:sym typeface="Lexend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https://brasilescola.uol.com.br/o-que-e/quimica/o-que-e-combustao.htm</a:t>
            </a:r>
            <a:endParaRPr sz="2352">
              <a:solidFill>
                <a:srgbClr val="A4C2F4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2352" u="sng">
                <a:solidFill>
                  <a:srgbClr val="A4C2F4"/>
                </a:solidFill>
                <a:latin typeface="Lexend"/>
                <a:ea typeface="Lexend"/>
                <a:cs typeface="Lexend"/>
                <a:sym typeface="Lexend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https://brasilescola.uol.com.br/biologia/decomposicao.htm</a:t>
            </a:r>
            <a:endParaRPr>
              <a:solidFill>
                <a:srgbClr val="A4C2F4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" name="Google Shape;116;p19"/>
          <p:cNvSpPr/>
          <p:nvPr/>
        </p:nvSpPr>
        <p:spPr>
          <a:xfrm>
            <a:off x="75" y="4975250"/>
            <a:ext cx="9144000" cy="2523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rgbClr val="A4C2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med">
        <p14:prism dir="l"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